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0" r:id="rId1"/>
  </p:sldMasterIdLst>
  <p:notesMasterIdLst>
    <p:notesMasterId r:id="rId12"/>
  </p:notesMasterIdLst>
  <p:sldIdLst>
    <p:sldId id="256" r:id="rId2"/>
    <p:sldId id="258" r:id="rId3"/>
    <p:sldId id="257" r:id="rId4"/>
    <p:sldId id="265" r:id="rId5"/>
    <p:sldId id="266" r:id="rId6"/>
    <p:sldId id="260" r:id="rId7"/>
    <p:sldId id="267" r:id="rId8"/>
    <p:sldId id="262" r:id="rId9"/>
    <p:sldId id="268" r:id="rId10"/>
    <p:sldId id="264"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1892" autoAdjust="0"/>
  </p:normalViewPr>
  <p:slideViewPr>
    <p:cSldViewPr>
      <p:cViewPr varScale="1">
        <p:scale>
          <a:sx n="49" d="100"/>
          <a:sy n="49" d="100"/>
        </p:scale>
        <p:origin x="182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4DE051-DFC1-D040-BABB-770B92F545AB}" type="datetimeFigureOut">
              <a:rPr lang="pt-PT" smtClean="0"/>
              <a:t>27/03/19</a:t>
            </a:fld>
            <a:endParaRPr lang="pt-PT"/>
          </a:p>
        </p:txBody>
      </p:sp>
      <p:sp>
        <p:nvSpPr>
          <p:cNvPr id="4" name="Marcador de Posição da Imagem do Diapositivo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a:t>Clique para 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B06C64-AB97-0348-AC35-7AD98099BE3C}" type="slidenum">
              <a:rPr lang="pt-PT" smtClean="0"/>
              <a:t>‹n.º›</a:t>
            </a:fld>
            <a:endParaRPr lang="pt-PT"/>
          </a:p>
        </p:txBody>
      </p:sp>
    </p:spTree>
    <p:extLst>
      <p:ext uri="{BB962C8B-B14F-4D97-AF65-F5344CB8AC3E}">
        <p14:creationId xmlns:p14="http://schemas.microsoft.com/office/powerpoint/2010/main" val="349305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A309A6D-C09C-4548-B29A-6CF363A7E532}" type="datetimeFigureOut">
              <a:rPr lang="fr-FR" smtClean="0"/>
              <a:pPr/>
              <a:t>27/03/2019</a:t>
            </a:fld>
            <a:endParaRPr lang="fr-BE"/>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BE"/>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CF4668DC-857F-487D-BFFA-8C0CA5037977}" type="slidenum">
              <a:rPr lang="fr-BE" smtClean="0"/>
              <a:pPr/>
              <a:t>‹n.º›</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27/03/2019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‹n.º›</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AA309A6D-C09C-4548-B29A-6CF363A7E532}" type="datetimeFigureOut">
              <a:rPr lang="fr-FR" smtClean="0"/>
              <a:pPr/>
              <a:t>27/03/2019</a:t>
            </a:fld>
            <a:endParaRPr lang="fr-BE"/>
          </a:p>
        </p:txBody>
      </p:sp>
      <p:sp>
        <p:nvSpPr>
          <p:cNvPr id="5" name="Espace réservé du pied de page 4"/>
          <p:cNvSpPr>
            <a:spLocks noGrp="1"/>
          </p:cNvSpPr>
          <p:nvPr>
            <p:ph type="ftr" sz="quarter" idx="11"/>
          </p:nvPr>
        </p:nvSpPr>
        <p:spPr>
          <a:xfrm>
            <a:off x="457201" y="6248207"/>
            <a:ext cx="5573483" cy="365125"/>
          </a:xfrm>
        </p:spPr>
        <p:txBody>
          <a:bodyPr/>
          <a:lstStyle/>
          <a:p>
            <a:endParaRPr lang="fr-BE"/>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CF4668DC-857F-487D-BFFA-8C0CA5037977}" type="slidenum">
              <a:rPr lang="fr-BE" smtClean="0"/>
              <a:pPr/>
              <a:t>‹n.º›</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27/03/2019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CF4668DC-857F-487D-BFFA-8C0CA5037977}" type="slidenum">
              <a:rPr lang="fr-BE" smtClean="0"/>
              <a:pPr/>
              <a:t>‹n.º›</a:t>
            </a:fld>
            <a:endParaRPr lang="fr-BE"/>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a:t>Cliquez pour modifier le style du titre</a:t>
            </a:r>
            <a:endParaRPr kumimoji="0" lang="en-US"/>
          </a:p>
        </p:txBody>
      </p:sp>
      <p:sp>
        <p:nvSpPr>
          <p:cNvPr id="12" name="Espace réservé de la date 11"/>
          <p:cNvSpPr>
            <a:spLocks noGrp="1"/>
          </p:cNvSpPr>
          <p:nvPr>
            <p:ph type="dt" sz="half" idx="10"/>
          </p:nvPr>
        </p:nvSpPr>
        <p:spPr/>
        <p:txBody>
          <a:bodyPr/>
          <a:lstStyle/>
          <a:p>
            <a:fld id="{AA309A6D-C09C-4548-B29A-6CF363A7E532}" type="datetimeFigureOut">
              <a:rPr lang="fr-FR" smtClean="0"/>
              <a:pPr/>
              <a:t>27/03/2019</a:t>
            </a:fld>
            <a:endParaRPr lang="fr-BE"/>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F4668DC-857F-487D-BFFA-8C0CA5037977}" type="slidenum">
              <a:rPr lang="fr-BE" smtClean="0"/>
              <a:pPr/>
              <a:t>‹n.º›</a:t>
            </a:fld>
            <a:endParaRPr lang="fr-BE"/>
          </a:p>
        </p:txBody>
      </p:sp>
      <p:sp>
        <p:nvSpPr>
          <p:cNvPr id="14" name="Espace réservé du pied de page 13"/>
          <p:cNvSpPr>
            <a:spLocks noGrp="1"/>
          </p:cNvSpPr>
          <p:nvPr>
            <p:ph type="ftr" sz="quarter" idx="12"/>
          </p:nvPr>
        </p:nvSpPr>
        <p:spPr/>
        <p:txBody>
          <a:bodyPr/>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8" name="Espace réservé de la date 7"/>
          <p:cNvSpPr>
            <a:spLocks noGrp="1"/>
          </p:cNvSpPr>
          <p:nvPr>
            <p:ph type="dt" sz="half" idx="15"/>
          </p:nvPr>
        </p:nvSpPr>
        <p:spPr/>
        <p:txBody>
          <a:bodyPr rtlCol="0"/>
          <a:lstStyle/>
          <a:p>
            <a:fld id="{AA309A6D-C09C-4548-B29A-6CF363A7E532}" type="datetimeFigureOut">
              <a:rPr lang="fr-FR" smtClean="0"/>
              <a:pPr/>
              <a:t>27/03/2019</a:t>
            </a:fld>
            <a:endParaRPr lang="fr-BE"/>
          </a:p>
        </p:txBody>
      </p:sp>
      <p:sp>
        <p:nvSpPr>
          <p:cNvPr id="10" name="Espace réservé du numéro de diapositive 9"/>
          <p:cNvSpPr>
            <a:spLocks noGrp="1"/>
          </p:cNvSpPr>
          <p:nvPr>
            <p:ph type="sldNum" sz="quarter" idx="16"/>
          </p:nvPr>
        </p:nvSpPr>
        <p:spPr/>
        <p:txBody>
          <a:bodyPr rtlCol="0"/>
          <a:lstStyle/>
          <a:p>
            <a:fld id="{CF4668DC-857F-487D-BFFA-8C0CA5037977}" type="slidenum">
              <a:rPr lang="fr-BE" smtClean="0"/>
              <a:pPr/>
              <a:t>‹n.º›</a:t>
            </a:fld>
            <a:endParaRPr lang="fr-BE"/>
          </a:p>
        </p:txBody>
      </p:sp>
      <p:sp>
        <p:nvSpPr>
          <p:cNvPr id="12" name="Espace réservé du pied de page 11"/>
          <p:cNvSpPr>
            <a:spLocks noGrp="1"/>
          </p:cNvSpPr>
          <p:nvPr>
            <p:ph type="ftr" sz="quarter" idx="17"/>
          </p:nvPr>
        </p:nvSpPr>
        <p:spPr/>
        <p:txBody>
          <a:bodyPr rtlCol="0"/>
          <a:lstStyle/>
          <a:p>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space réservé de la date 9"/>
          <p:cNvSpPr>
            <a:spLocks noGrp="1"/>
          </p:cNvSpPr>
          <p:nvPr>
            <p:ph type="dt" sz="half" idx="15"/>
          </p:nvPr>
        </p:nvSpPr>
        <p:spPr/>
        <p:txBody>
          <a:bodyPr rtlCol="0"/>
          <a:lstStyle/>
          <a:p>
            <a:fld id="{AA309A6D-C09C-4548-B29A-6CF363A7E532}" type="datetimeFigureOut">
              <a:rPr lang="fr-FR" smtClean="0"/>
              <a:pPr/>
              <a:t>27/03/2019</a:t>
            </a:fld>
            <a:endParaRPr lang="fr-BE"/>
          </a:p>
        </p:txBody>
      </p:sp>
      <p:sp>
        <p:nvSpPr>
          <p:cNvPr id="12" name="Espace réservé du numéro de diapositive 11"/>
          <p:cNvSpPr>
            <a:spLocks noGrp="1"/>
          </p:cNvSpPr>
          <p:nvPr>
            <p:ph type="sldNum" sz="quarter" idx="16"/>
          </p:nvPr>
        </p:nvSpPr>
        <p:spPr/>
        <p:txBody>
          <a:bodyPr rtlCol="0"/>
          <a:lstStyle/>
          <a:p>
            <a:fld id="{CF4668DC-857F-487D-BFFA-8C0CA5037977}" type="slidenum">
              <a:rPr lang="fr-BE" smtClean="0"/>
              <a:pPr/>
              <a:t>‹n.º›</a:t>
            </a:fld>
            <a:endParaRPr lang="fr-BE"/>
          </a:p>
        </p:txBody>
      </p:sp>
      <p:sp>
        <p:nvSpPr>
          <p:cNvPr id="14" name="Espace réservé du pied de page 13"/>
          <p:cNvSpPr>
            <a:spLocks noGrp="1"/>
          </p:cNvSpPr>
          <p:nvPr>
            <p:ph type="ftr" sz="quarter" idx="17"/>
          </p:nvPr>
        </p:nvSpPr>
        <p:spPr/>
        <p:txBody>
          <a:bodyPr rtlCol="0"/>
          <a:lstStyle/>
          <a:p>
            <a:endParaRPr lang="fr-BE"/>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27/03/2019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CF4668DC-857F-487D-BFFA-8C0CA5037977}" type="slidenum">
              <a:rPr lang="fr-BE" smtClean="0"/>
              <a:pPr/>
              <a:t>‹n.º›</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27/03/2019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CF4668DC-857F-487D-BFFA-8C0CA5037977}" type="slidenum">
              <a:rPr lang="fr-BE" smtClean="0"/>
              <a:pPr/>
              <a:t>‹n.º›</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27/03/2019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CF4668DC-857F-487D-BFFA-8C0CA5037977}" type="slidenum">
              <a:rPr lang="fr-BE" smtClean="0"/>
              <a:pPr/>
              <a:t>‹n.º›</a:t>
            </a:fld>
            <a:endParaRPr lang="fr-BE"/>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AA309A6D-C09C-4548-B29A-6CF363A7E532}" type="datetimeFigureOut">
              <a:rPr lang="fr-FR" smtClean="0"/>
              <a:pPr/>
              <a:t>27/03/2019</a:t>
            </a:fld>
            <a:endParaRPr lang="fr-BE"/>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CF4668DC-857F-487D-BFFA-8C0CA5037977}" type="slidenum">
              <a:rPr lang="fr-BE" smtClean="0"/>
              <a:pPr/>
              <a:t>‹n.º›</a:t>
            </a:fld>
            <a:endParaRPr lang="fr-BE"/>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BE"/>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a:t>Cliquez sur l'icône pour ajouter une image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A309A6D-C09C-4548-B29A-6CF363A7E532}" type="datetimeFigureOut">
              <a:rPr lang="fr-FR" smtClean="0"/>
              <a:pPr/>
              <a:t>27/03/2019</a:t>
            </a:fld>
            <a:endParaRPr lang="fr-BE"/>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BE"/>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F4668DC-857F-487D-BFFA-8C0CA5037977}" type="slidenum">
              <a:rPr lang="fr-BE" smtClean="0"/>
              <a:pPr/>
              <a:t>‹n.º›</a:t>
            </a:fld>
            <a:endParaRPr lang="fr-BE"/>
          </a:p>
        </p:txBody>
      </p:sp>
    </p:spTree>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574168" y="1916832"/>
            <a:ext cx="7851648" cy="2286016"/>
          </a:xfrm>
        </p:spPr>
        <p:txBody>
          <a:bodyPr>
            <a:normAutofit/>
          </a:bodyPr>
          <a:lstStyle/>
          <a:p>
            <a:pPr algn="ctr"/>
            <a:r>
              <a:rPr lang="en-GB" sz="4600" b="1" dirty="0">
                <a:solidFill>
                  <a:schemeClr val="tx1"/>
                </a:solidFill>
              </a:rPr>
              <a:t>(Women’s) </a:t>
            </a:r>
            <a:br>
              <a:rPr lang="en-GB" sz="4600" b="1" dirty="0">
                <a:solidFill>
                  <a:schemeClr val="tx1"/>
                </a:solidFill>
              </a:rPr>
            </a:br>
            <a:r>
              <a:rPr lang="en-GB" sz="4600" b="1" dirty="0">
                <a:solidFill>
                  <a:schemeClr val="tx1"/>
                </a:solidFill>
              </a:rPr>
              <a:t>Human</a:t>
            </a:r>
            <a:r>
              <a:rPr lang="fr-CH" sz="4600" b="1" dirty="0">
                <a:solidFill>
                  <a:schemeClr val="tx1"/>
                </a:solidFill>
              </a:rPr>
              <a:t> </a:t>
            </a:r>
            <a:r>
              <a:rPr lang="fr-CH" sz="4600" b="1" dirty="0" err="1">
                <a:solidFill>
                  <a:schemeClr val="tx1"/>
                </a:solidFill>
              </a:rPr>
              <a:t>rights</a:t>
            </a:r>
            <a:r>
              <a:rPr lang="fr-CH" sz="4600" b="1" dirty="0">
                <a:solidFill>
                  <a:schemeClr val="tx1"/>
                </a:solidFill>
              </a:rPr>
              <a:t> IN THE PORTUGUESE REPUBLIC</a:t>
            </a:r>
          </a:p>
        </p:txBody>
      </p:sp>
      <p:sp>
        <p:nvSpPr>
          <p:cNvPr id="3" name="Sous-titre 2"/>
          <p:cNvSpPr>
            <a:spLocks noGrp="1"/>
          </p:cNvSpPr>
          <p:nvPr>
            <p:ph type="subTitle" idx="1"/>
          </p:nvPr>
        </p:nvSpPr>
        <p:spPr>
          <a:xfrm>
            <a:off x="4499992" y="5676904"/>
            <a:ext cx="4425672" cy="1181096"/>
          </a:xfrm>
        </p:spPr>
        <p:txBody>
          <a:bodyPr>
            <a:normAutofit fontScale="92500" lnSpcReduction="20000"/>
          </a:bodyPr>
          <a:lstStyle/>
          <a:p>
            <a:endParaRPr lang="en-GB" i="1"/>
          </a:p>
          <a:p>
            <a:pPr algn="r"/>
            <a:r>
              <a:rPr lang="en-GB" i="1"/>
              <a:t>UPR PRE-SESSION </a:t>
            </a:r>
          </a:p>
          <a:p>
            <a:pPr algn="r"/>
            <a:r>
              <a:rPr lang="en-GB" i="1"/>
              <a:t>APRIL 4</a:t>
            </a:r>
            <a:r>
              <a:rPr lang="en-GB" i="1" baseline="30000"/>
              <a:t>TH</a:t>
            </a:r>
            <a:r>
              <a:rPr lang="en-GB" i="1"/>
              <a:t> 2019</a:t>
            </a:r>
            <a:endParaRPr lang="en-GB"/>
          </a:p>
        </p:txBody>
      </p:sp>
      <p:pic>
        <p:nvPicPr>
          <p:cNvPr id="7" name="Picture 6" descr="A close up of a sign&#10;&#10;Description automatically generated">
            <a:extLst>
              <a:ext uri="{FF2B5EF4-FFF2-40B4-BE49-F238E27FC236}">
                <a16:creationId xmlns:a16="http://schemas.microsoft.com/office/drawing/2014/main" xmlns="" id="{67EB0546-43AD-40F9-AE3E-E7D8F8AE26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60648"/>
            <a:ext cx="5238750" cy="1143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706CE4-9D9F-4BF0-8175-07C877C39581}"/>
              </a:ext>
            </a:extLst>
          </p:cNvPr>
          <p:cNvSpPr>
            <a:spLocks noGrp="1"/>
          </p:cNvSpPr>
          <p:nvPr>
            <p:ph type="title"/>
          </p:nvPr>
        </p:nvSpPr>
        <p:spPr/>
        <p:txBody>
          <a:bodyPr/>
          <a:lstStyle/>
          <a:p>
            <a:r>
              <a:rPr lang="fr-CH" err="1"/>
              <a:t>Thank</a:t>
            </a:r>
            <a:r>
              <a:rPr lang="fr-CH"/>
              <a:t> </a:t>
            </a:r>
            <a:r>
              <a:rPr lang="fr-CH" err="1"/>
              <a:t>you</a:t>
            </a:r>
            <a:endParaRPr lang="x-none"/>
          </a:p>
        </p:txBody>
      </p:sp>
      <p:sp>
        <p:nvSpPr>
          <p:cNvPr id="3" name="Content Placeholder 2">
            <a:extLst>
              <a:ext uri="{FF2B5EF4-FFF2-40B4-BE49-F238E27FC236}">
                <a16:creationId xmlns:a16="http://schemas.microsoft.com/office/drawing/2014/main" xmlns="" id="{B65B6375-7ED0-4466-B8E9-912891C284BA}"/>
              </a:ext>
            </a:extLst>
          </p:cNvPr>
          <p:cNvSpPr>
            <a:spLocks noGrp="1"/>
          </p:cNvSpPr>
          <p:nvPr>
            <p:ph sz="quarter" idx="1"/>
          </p:nvPr>
        </p:nvSpPr>
        <p:spPr/>
        <p:txBody>
          <a:bodyPr/>
          <a:lstStyle/>
          <a:p>
            <a:pPr marL="0" indent="0">
              <a:buNone/>
            </a:pPr>
            <a:r>
              <a:rPr lang="fr-CH" err="1"/>
              <a:t>From</a:t>
            </a:r>
            <a:r>
              <a:rPr lang="fr-CH"/>
              <a:t> all the </a:t>
            </a:r>
            <a:r>
              <a:rPr lang="fr-CH" err="1"/>
              <a:t>members</a:t>
            </a:r>
            <a:r>
              <a:rPr lang="fr-CH"/>
              <a:t> of </a:t>
            </a:r>
            <a:r>
              <a:rPr lang="fr-CH" err="1"/>
              <a:t>our</a:t>
            </a:r>
            <a:r>
              <a:rPr lang="fr-CH"/>
              <a:t> coalition:</a:t>
            </a:r>
          </a:p>
          <a:p>
            <a:pPr>
              <a:buFont typeface="Wingdings" panose="05000000000000000000" pitchFamily="2" charset="2"/>
              <a:buChar char="q"/>
            </a:pPr>
            <a:r>
              <a:rPr lang="fr-CH"/>
              <a:t>Ana Sofia Fernandes</a:t>
            </a:r>
          </a:p>
          <a:p>
            <a:pPr>
              <a:buFont typeface="Wingdings" panose="05000000000000000000" pitchFamily="2" charset="2"/>
              <a:buChar char="q"/>
            </a:pPr>
            <a:r>
              <a:rPr lang="fr-CH" err="1"/>
              <a:t>Margarida</a:t>
            </a:r>
            <a:r>
              <a:rPr lang="fr-CH"/>
              <a:t> Teixeira</a:t>
            </a:r>
          </a:p>
        </p:txBody>
      </p:sp>
    </p:spTree>
    <p:extLst>
      <p:ext uri="{BB962C8B-B14F-4D97-AF65-F5344CB8AC3E}">
        <p14:creationId xmlns:p14="http://schemas.microsoft.com/office/powerpoint/2010/main" val="124996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28600"/>
            <a:ext cx="8856984" cy="990600"/>
          </a:xfrm>
        </p:spPr>
        <p:txBody>
          <a:bodyPr>
            <a:noAutofit/>
          </a:bodyPr>
          <a:lstStyle/>
          <a:p>
            <a:r>
              <a:rPr lang="fr-CH" sz="3600" dirty="0">
                <a:solidFill>
                  <a:schemeClr val="accent6">
                    <a:lumMod val="50000"/>
                  </a:schemeClr>
                </a:solidFill>
              </a:rPr>
              <a:t>Situation in Portugal </a:t>
            </a:r>
            <a:br>
              <a:rPr lang="fr-CH" sz="3600" dirty="0">
                <a:solidFill>
                  <a:schemeClr val="accent6">
                    <a:lumMod val="50000"/>
                  </a:schemeClr>
                </a:solidFill>
              </a:rPr>
            </a:br>
            <a:r>
              <a:rPr lang="fr-CH" sz="3600" b="1" dirty="0">
                <a:solidFill>
                  <a:schemeClr val="accent6">
                    <a:lumMod val="50000"/>
                  </a:schemeClr>
                </a:solidFill>
              </a:rPr>
              <a:t>Violence </a:t>
            </a:r>
            <a:r>
              <a:rPr lang="fr-CH" sz="3600" b="1" dirty="0" err="1">
                <a:solidFill>
                  <a:schemeClr val="accent6">
                    <a:lumMod val="50000"/>
                  </a:schemeClr>
                </a:solidFill>
              </a:rPr>
              <a:t>against</a:t>
            </a:r>
            <a:r>
              <a:rPr lang="fr-CH" sz="3600" b="1" dirty="0">
                <a:solidFill>
                  <a:schemeClr val="accent6">
                    <a:lumMod val="50000"/>
                  </a:schemeClr>
                </a:solidFill>
              </a:rPr>
              <a:t> </a:t>
            </a:r>
            <a:r>
              <a:rPr lang="fr-CH" sz="3600" b="1" dirty="0" err="1">
                <a:solidFill>
                  <a:schemeClr val="accent6">
                    <a:lumMod val="50000"/>
                  </a:schemeClr>
                </a:solidFill>
              </a:rPr>
              <a:t>women</a:t>
            </a:r>
            <a:endParaRPr lang="fr-CH" sz="3600" b="1" dirty="0">
              <a:solidFill>
                <a:schemeClr val="accent6">
                  <a:lumMod val="50000"/>
                </a:schemeClr>
              </a:solidFill>
            </a:endParaRPr>
          </a:p>
        </p:txBody>
      </p:sp>
      <p:sp>
        <p:nvSpPr>
          <p:cNvPr id="3" name="Espace réservé du contenu 2"/>
          <p:cNvSpPr>
            <a:spLocks noGrp="1"/>
          </p:cNvSpPr>
          <p:nvPr>
            <p:ph sz="quarter" idx="1"/>
          </p:nvPr>
        </p:nvSpPr>
        <p:spPr>
          <a:xfrm>
            <a:off x="395536" y="1628800"/>
            <a:ext cx="8429684" cy="4968552"/>
          </a:xfrm>
        </p:spPr>
        <p:txBody>
          <a:bodyPr>
            <a:normAutofit/>
          </a:bodyPr>
          <a:lstStyle/>
          <a:p>
            <a:r>
              <a:rPr lang="en-GB" dirty="0"/>
              <a:t>DOMESTIC VIOLENCE</a:t>
            </a:r>
          </a:p>
          <a:p>
            <a:pPr>
              <a:buFont typeface="Wingdings" pitchFamily="2" charset="2"/>
              <a:buChar char="Ø"/>
            </a:pPr>
            <a:endParaRPr lang="en-GB" sz="1900" dirty="0"/>
          </a:p>
          <a:p>
            <a:pPr>
              <a:buFont typeface="Wingdings" pitchFamily="2" charset="2"/>
              <a:buChar char="Ø"/>
            </a:pPr>
            <a:r>
              <a:rPr lang="en-US" sz="1900" b="1" dirty="0"/>
              <a:t>Previous recommendations:</a:t>
            </a:r>
            <a:r>
              <a:rPr lang="en-US" sz="1900" dirty="0"/>
              <a:t> Combatting domestic violence was the topic of numerous recommendations to Portugal in previous years (2009 and 2014). </a:t>
            </a:r>
          </a:p>
          <a:p>
            <a:pPr>
              <a:buFont typeface="Wingdings" pitchFamily="2" charset="2"/>
              <a:buChar char="Ø"/>
            </a:pPr>
            <a:endParaRPr lang="en-US" sz="1900" dirty="0"/>
          </a:p>
          <a:p>
            <a:pPr>
              <a:buFont typeface="Wingdings" pitchFamily="2" charset="2"/>
              <a:buChar char="Ø"/>
            </a:pPr>
            <a:r>
              <a:rPr lang="en-GB" sz="1900" b="1" dirty="0"/>
              <a:t>New developments: </a:t>
            </a:r>
            <a:r>
              <a:rPr lang="en-GB" sz="1900" dirty="0"/>
              <a:t>Public awareness of domestic violence brought on by failures of the system of prevention, protection of the victims and women’s access to justice reflecting a lack of gender analysis and misogynistic judicial decisions.</a:t>
            </a:r>
          </a:p>
          <a:p>
            <a:pPr>
              <a:buFont typeface="Wingdings" pitchFamily="2" charset="2"/>
              <a:buChar char="Ø"/>
            </a:pPr>
            <a:endParaRPr lang="en-GB" sz="1900" dirty="0"/>
          </a:p>
          <a:p>
            <a:pPr>
              <a:buFont typeface="Wingdings" pitchFamily="2" charset="2"/>
              <a:buChar char="Ø"/>
            </a:pPr>
            <a:r>
              <a:rPr lang="en-GB" sz="1900" b="1" dirty="0"/>
              <a:t>New needs</a:t>
            </a:r>
            <a:r>
              <a:rPr lang="en-GB" sz="1900" dirty="0"/>
              <a:t>: A gender perspective that recognizes domestic violence as male violence against women and which allows for proper funding for women’s NGOs supporting victims of domestic violence.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solidFill>
                  <a:schemeClr val="accent6">
                    <a:lumMod val="50000"/>
                  </a:schemeClr>
                </a:solidFill>
              </a:rPr>
              <a:t>Recommendation </a:t>
            </a:r>
          </a:p>
        </p:txBody>
      </p:sp>
      <p:sp>
        <p:nvSpPr>
          <p:cNvPr id="3" name="Espace réservé du contenu 2"/>
          <p:cNvSpPr>
            <a:spLocks noGrp="1"/>
          </p:cNvSpPr>
          <p:nvPr>
            <p:ph sz="quarter" idx="1"/>
          </p:nvPr>
        </p:nvSpPr>
        <p:spPr>
          <a:xfrm>
            <a:off x="612648" y="1988840"/>
            <a:ext cx="8153400" cy="4495800"/>
          </a:xfrm>
        </p:spPr>
        <p:txBody>
          <a:bodyPr>
            <a:normAutofit/>
          </a:bodyPr>
          <a:lstStyle/>
          <a:p>
            <a:pPr marL="0" indent="0" algn="ctr">
              <a:buNone/>
            </a:pPr>
            <a:r>
              <a:rPr lang="en-US" sz="2800" b="1" dirty="0"/>
              <a:t>Stop considering domestic violence as a gender-neutral crime and frame the laws, policies and system practices keeping in mind that this is male violence against women and girls and ensure funding in State budget for fighting male violence against women and girls.</a:t>
            </a:r>
          </a:p>
          <a:p>
            <a:pPr>
              <a:buFont typeface="Wingdings" pitchFamily="2" charset="2"/>
              <a:buChar char="Ø"/>
            </a:pPr>
            <a:endParaRPr lang="en-GB"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28600"/>
            <a:ext cx="8856984" cy="990600"/>
          </a:xfrm>
        </p:spPr>
        <p:txBody>
          <a:bodyPr>
            <a:noAutofit/>
          </a:bodyPr>
          <a:lstStyle/>
          <a:p>
            <a:r>
              <a:rPr lang="en-US" sz="3600" dirty="0">
                <a:solidFill>
                  <a:schemeClr val="accent6">
                    <a:lumMod val="50000"/>
                  </a:schemeClr>
                </a:solidFill>
              </a:rPr>
              <a:t>Situation in Portugal </a:t>
            </a:r>
            <a:br>
              <a:rPr lang="en-US" sz="3600" dirty="0">
                <a:solidFill>
                  <a:schemeClr val="accent6">
                    <a:lumMod val="50000"/>
                  </a:schemeClr>
                </a:solidFill>
              </a:rPr>
            </a:br>
            <a:r>
              <a:rPr lang="en-US" sz="3600" b="1" dirty="0">
                <a:solidFill>
                  <a:schemeClr val="accent6">
                    <a:lumMod val="50000"/>
                  </a:schemeClr>
                </a:solidFill>
              </a:rPr>
              <a:t>Violence against women</a:t>
            </a:r>
            <a:endParaRPr lang="fr-CH" sz="3600" b="1" dirty="0">
              <a:solidFill>
                <a:schemeClr val="accent6">
                  <a:lumMod val="50000"/>
                </a:schemeClr>
              </a:solidFill>
            </a:endParaRPr>
          </a:p>
        </p:txBody>
      </p:sp>
      <p:sp>
        <p:nvSpPr>
          <p:cNvPr id="3" name="Espace réservé du contenu 2"/>
          <p:cNvSpPr>
            <a:spLocks noGrp="1"/>
          </p:cNvSpPr>
          <p:nvPr>
            <p:ph sz="quarter" idx="1"/>
          </p:nvPr>
        </p:nvSpPr>
        <p:spPr>
          <a:xfrm>
            <a:off x="428596" y="1600200"/>
            <a:ext cx="8429684" cy="4925144"/>
          </a:xfrm>
        </p:spPr>
        <p:txBody>
          <a:bodyPr>
            <a:normAutofit fontScale="92500" lnSpcReduction="10000"/>
          </a:bodyPr>
          <a:lstStyle/>
          <a:p>
            <a:r>
              <a:rPr lang="pt-PT" dirty="0"/>
              <a:t>TRAFFICKING FOR SEXUAL EXPLOITATION</a:t>
            </a:r>
          </a:p>
          <a:p>
            <a:pPr>
              <a:buFont typeface="Wingdings" pitchFamily="2" charset="2"/>
              <a:buChar char="Ø"/>
            </a:pPr>
            <a:endParaRPr lang="en-GB" sz="1600" dirty="0"/>
          </a:p>
          <a:p>
            <a:pPr>
              <a:buFont typeface="Wingdings" charset="2"/>
              <a:buChar char="Ø"/>
            </a:pPr>
            <a:r>
              <a:rPr lang="en-GB" sz="1900" b="1" dirty="0"/>
              <a:t>Implementation</a:t>
            </a:r>
            <a:r>
              <a:rPr lang="en-US" sz="1900" b="1" dirty="0"/>
              <a:t>: </a:t>
            </a:r>
            <a:r>
              <a:rPr lang="en-US" sz="1900" dirty="0"/>
              <a:t> Several countries recommended Portugal to improve the identification of victims, legislation, protection systems and prosecution of perpetrators of human trafficking (2009 and 2014).</a:t>
            </a:r>
          </a:p>
          <a:p>
            <a:pPr>
              <a:buFont typeface="Wingdings" charset="2"/>
              <a:buChar char="Ø"/>
            </a:pPr>
            <a:endParaRPr lang="en-US" sz="1900" b="1" dirty="0"/>
          </a:p>
          <a:p>
            <a:pPr>
              <a:buFont typeface="Wingdings" charset="2"/>
              <a:buChar char="Ø"/>
            </a:pPr>
            <a:r>
              <a:rPr lang="en-GB" sz="1900" b="1" dirty="0"/>
              <a:t>New developments: </a:t>
            </a:r>
          </a:p>
          <a:p>
            <a:pPr lvl="1">
              <a:buFont typeface="Wingdings" charset="2"/>
              <a:buChar char="Ø"/>
            </a:pPr>
            <a:r>
              <a:rPr lang="en-GB" sz="1900" dirty="0"/>
              <a:t>Failures in the identification of victims, reflected in the absence of reliable official figures;</a:t>
            </a:r>
          </a:p>
          <a:p>
            <a:pPr lvl="1">
              <a:buFont typeface="Wingdings" charset="2"/>
              <a:buChar char="Ø"/>
            </a:pPr>
            <a:r>
              <a:rPr lang="en-GB" sz="1900" dirty="0"/>
              <a:t>Some member organizations of the national </a:t>
            </a:r>
            <a:r>
              <a:rPr lang="en-US" sz="1900" dirty="0"/>
              <a:t>Network of Support and Protection to Trafficking Victims advocate for “sex work</a:t>
            </a:r>
            <a:r>
              <a:rPr lang="en-US" sz="1900" i="1" dirty="0"/>
              <a:t>” </a:t>
            </a:r>
            <a:r>
              <a:rPr lang="en-US" sz="1900" dirty="0"/>
              <a:t>and legalizing pimping, in contradiction with human rights treaties ratified by Portugal.</a:t>
            </a:r>
            <a:endParaRPr lang="en-GB" sz="1900" dirty="0"/>
          </a:p>
          <a:p>
            <a:pPr marL="0" indent="0">
              <a:buNone/>
            </a:pPr>
            <a:endParaRPr lang="en-GB" sz="1900" b="1" dirty="0"/>
          </a:p>
          <a:p>
            <a:pPr>
              <a:buFont typeface="Wingdings" charset="2"/>
              <a:buChar char="Ø"/>
            </a:pPr>
            <a:r>
              <a:rPr lang="en-GB" sz="1900" b="1" dirty="0"/>
              <a:t>New needs</a:t>
            </a:r>
            <a:r>
              <a:rPr lang="en-GB" sz="1900" dirty="0"/>
              <a:t>: Proper identification of victims of trafficking for sexual exploitation and clear membership requirements for organizations working against trafficking in human beings for sexual exploitation.</a:t>
            </a:r>
          </a:p>
        </p:txBody>
      </p:sp>
    </p:spTree>
    <p:extLst>
      <p:ext uri="{BB962C8B-B14F-4D97-AF65-F5344CB8AC3E}">
        <p14:creationId xmlns:p14="http://schemas.microsoft.com/office/powerpoint/2010/main" val="1708580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solidFill>
                  <a:schemeClr val="accent6">
                    <a:lumMod val="50000"/>
                  </a:schemeClr>
                </a:solidFill>
              </a:rPr>
              <a:t>Recommendation</a:t>
            </a:r>
          </a:p>
        </p:txBody>
      </p:sp>
      <p:sp>
        <p:nvSpPr>
          <p:cNvPr id="3" name="Espace réservé du contenu 2"/>
          <p:cNvSpPr>
            <a:spLocks noGrp="1"/>
          </p:cNvSpPr>
          <p:nvPr>
            <p:ph sz="quarter" idx="1"/>
          </p:nvPr>
        </p:nvSpPr>
        <p:spPr>
          <a:xfrm>
            <a:off x="251520" y="1700808"/>
            <a:ext cx="8153400" cy="4495800"/>
          </a:xfrm>
        </p:spPr>
        <p:txBody>
          <a:bodyPr>
            <a:normAutofit/>
          </a:bodyPr>
          <a:lstStyle/>
          <a:p>
            <a:pPr algn="ctr">
              <a:buFont typeface="Wingdings" pitchFamily="2" charset="2"/>
              <a:buChar char="Ø"/>
            </a:pPr>
            <a:r>
              <a:rPr lang="en-US" b="1" dirty="0"/>
              <a:t>To consider sex trafficking and exploitation in prostitution as a form of male violence against women and girls and frame the laws, policies and system practices as such, including defining clear membership requirements for the Network of Support and Protection To Trafficking Victims in line with international human rights treaties.</a:t>
            </a:r>
            <a:endParaRPr lang="en-GB" b="1" dirty="0"/>
          </a:p>
        </p:txBody>
      </p:sp>
    </p:spTree>
    <p:extLst>
      <p:ext uri="{BB962C8B-B14F-4D97-AF65-F5344CB8AC3E}">
        <p14:creationId xmlns:p14="http://schemas.microsoft.com/office/powerpoint/2010/main" val="239658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28600"/>
            <a:ext cx="8790812" cy="990600"/>
          </a:xfrm>
        </p:spPr>
        <p:txBody>
          <a:bodyPr>
            <a:noAutofit/>
          </a:bodyPr>
          <a:lstStyle/>
          <a:p>
            <a:r>
              <a:rPr lang="fr-CH" sz="3000" dirty="0">
                <a:solidFill>
                  <a:schemeClr val="accent6">
                    <a:lumMod val="50000"/>
                  </a:schemeClr>
                </a:solidFill>
              </a:rPr>
              <a:t>Situation in Portugal </a:t>
            </a:r>
            <a:br>
              <a:rPr lang="fr-CH" sz="3000" dirty="0">
                <a:solidFill>
                  <a:schemeClr val="accent6">
                    <a:lumMod val="50000"/>
                  </a:schemeClr>
                </a:solidFill>
              </a:rPr>
            </a:br>
            <a:r>
              <a:rPr lang="fr-CH" sz="2700" b="1" dirty="0" err="1">
                <a:solidFill>
                  <a:schemeClr val="accent6">
                    <a:lumMod val="50000"/>
                  </a:schemeClr>
                </a:solidFill>
              </a:rPr>
              <a:t>Women’s</a:t>
            </a:r>
            <a:r>
              <a:rPr lang="fr-CH" sz="2700" b="1" dirty="0">
                <a:solidFill>
                  <a:schemeClr val="accent6">
                    <a:lumMod val="50000"/>
                  </a:schemeClr>
                </a:solidFill>
              </a:rPr>
              <a:t> participation in </a:t>
            </a:r>
            <a:r>
              <a:rPr lang="fr-CH" sz="2700" b="1" dirty="0" err="1">
                <a:solidFill>
                  <a:schemeClr val="accent6">
                    <a:lumMod val="50000"/>
                  </a:schemeClr>
                </a:solidFill>
              </a:rPr>
              <a:t>political</a:t>
            </a:r>
            <a:r>
              <a:rPr lang="fr-CH" sz="2700" b="1" dirty="0">
                <a:solidFill>
                  <a:schemeClr val="accent6">
                    <a:lumMod val="50000"/>
                  </a:schemeClr>
                </a:solidFill>
              </a:rPr>
              <a:t> and </a:t>
            </a:r>
            <a:r>
              <a:rPr lang="fr-CH" sz="2700" b="1" dirty="0" err="1">
                <a:solidFill>
                  <a:schemeClr val="accent6">
                    <a:lumMod val="50000"/>
                  </a:schemeClr>
                </a:solidFill>
              </a:rPr>
              <a:t>economic</a:t>
            </a:r>
            <a:r>
              <a:rPr lang="fr-CH" sz="2700" b="1" dirty="0">
                <a:solidFill>
                  <a:schemeClr val="accent6">
                    <a:lumMod val="50000"/>
                  </a:schemeClr>
                </a:solidFill>
              </a:rPr>
              <a:t> life</a:t>
            </a:r>
          </a:p>
        </p:txBody>
      </p:sp>
      <p:sp>
        <p:nvSpPr>
          <p:cNvPr id="3" name="Espace réservé du contenu 2"/>
          <p:cNvSpPr>
            <a:spLocks noGrp="1"/>
          </p:cNvSpPr>
          <p:nvPr>
            <p:ph sz="quarter" idx="1"/>
          </p:nvPr>
        </p:nvSpPr>
        <p:spPr>
          <a:xfrm>
            <a:off x="428596" y="1600200"/>
            <a:ext cx="8429684" cy="4495800"/>
          </a:xfrm>
        </p:spPr>
        <p:txBody>
          <a:bodyPr>
            <a:normAutofit fontScale="70000" lnSpcReduction="20000"/>
          </a:bodyPr>
          <a:lstStyle/>
          <a:p>
            <a:r>
              <a:rPr lang="en-US" sz="4600" dirty="0" smtClean="0"/>
              <a:t>EQUAL </a:t>
            </a:r>
            <a:r>
              <a:rPr lang="en-US" sz="4600" dirty="0"/>
              <a:t>AND DIGNIFIED WORKING CONDITIONS</a:t>
            </a:r>
          </a:p>
          <a:p>
            <a:pPr>
              <a:buFont typeface="Wingdings" pitchFamily="2" charset="2"/>
              <a:buChar char="Ø"/>
            </a:pPr>
            <a:endParaRPr lang="en-GB" sz="3200" dirty="0"/>
          </a:p>
          <a:p>
            <a:pPr>
              <a:buFont typeface="Wingdings" pitchFamily="2" charset="2"/>
              <a:buChar char="Ø"/>
            </a:pPr>
            <a:r>
              <a:rPr lang="en-US" sz="2700" b="1" dirty="0"/>
              <a:t>Previous recommendations: </a:t>
            </a:r>
            <a:r>
              <a:rPr lang="en-US" sz="2700" dirty="0"/>
              <a:t>Some countries urged Portugal to combat the gender pay gap and workplace discrimination against women (2014). </a:t>
            </a:r>
          </a:p>
          <a:p>
            <a:pPr>
              <a:buFont typeface="Wingdings" pitchFamily="2" charset="2"/>
              <a:buChar char="Ø"/>
            </a:pPr>
            <a:endParaRPr lang="en-US" sz="2700" dirty="0"/>
          </a:p>
          <a:p>
            <a:pPr>
              <a:buFont typeface="Wingdings" pitchFamily="2" charset="2"/>
              <a:buChar char="Ø"/>
            </a:pPr>
            <a:r>
              <a:rPr lang="en-GB" sz="2700" b="1" dirty="0"/>
              <a:t>New developments: </a:t>
            </a:r>
          </a:p>
          <a:p>
            <a:pPr lvl="1">
              <a:buFont typeface="Wingdings" pitchFamily="2" charset="2"/>
              <a:buChar char="Ø"/>
            </a:pPr>
            <a:r>
              <a:rPr lang="en-US" dirty="0"/>
              <a:t>Increasing pay gap in recent years: 8.5% in 2007 to 17.5% in 2017</a:t>
            </a:r>
            <a:r>
              <a:rPr lang="en-GB" sz="2700" dirty="0"/>
              <a:t>;</a:t>
            </a:r>
          </a:p>
          <a:p>
            <a:pPr lvl="1">
              <a:buFont typeface="Wingdings" pitchFamily="2" charset="2"/>
              <a:buChar char="Ø"/>
            </a:pPr>
            <a:r>
              <a:rPr lang="en-GB" sz="2700" dirty="0"/>
              <a:t>Women are overburdened with unpaid care work and remain the majority of the working poor;</a:t>
            </a:r>
          </a:p>
          <a:p>
            <a:pPr lvl="1">
              <a:buFont typeface="Wingdings" pitchFamily="2" charset="2"/>
              <a:buChar char="Ø"/>
            </a:pPr>
            <a:r>
              <a:rPr lang="en-GB" sz="2700" dirty="0"/>
              <a:t>31% pension gap.</a:t>
            </a:r>
          </a:p>
          <a:p>
            <a:pPr lvl="1">
              <a:buFont typeface="Wingdings" pitchFamily="2" charset="2"/>
              <a:buChar char="Ø"/>
            </a:pPr>
            <a:endParaRPr lang="en-GB" sz="2700" dirty="0"/>
          </a:p>
          <a:p>
            <a:pPr>
              <a:buFont typeface="Wingdings" pitchFamily="2" charset="2"/>
              <a:buChar char="Ø"/>
            </a:pPr>
            <a:r>
              <a:rPr lang="en-GB" sz="2700" b="1" dirty="0"/>
              <a:t>New needs</a:t>
            </a:r>
            <a:r>
              <a:rPr lang="en-GB" sz="2700" dirty="0"/>
              <a:t>: Promotion of work-life balance and equal pay.</a:t>
            </a:r>
          </a:p>
          <a:p>
            <a:pPr>
              <a:buFont typeface="Wingdings" pitchFamily="2" charset="2"/>
              <a:buChar char="Ø"/>
            </a:pPr>
            <a:endParaRPr lang="en-GB" dirty="0"/>
          </a:p>
          <a:p>
            <a:pPr>
              <a:buFont typeface="Wingdings" pitchFamily="2" charset="2"/>
              <a:buChar char="Ø"/>
            </a:pPr>
            <a:endParaRPr lang="en-GB" dirty="0"/>
          </a:p>
        </p:txBody>
      </p:sp>
    </p:spTree>
    <p:extLst>
      <p:ext uri="{BB962C8B-B14F-4D97-AF65-F5344CB8AC3E}">
        <p14:creationId xmlns:p14="http://schemas.microsoft.com/office/powerpoint/2010/main" val="419873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solidFill>
                  <a:schemeClr val="accent6">
                    <a:lumMod val="50000"/>
                  </a:schemeClr>
                </a:solidFill>
              </a:rPr>
              <a:t>Recommendation </a:t>
            </a:r>
          </a:p>
        </p:txBody>
      </p:sp>
      <p:sp>
        <p:nvSpPr>
          <p:cNvPr id="3" name="Espace réservé du contenu 2"/>
          <p:cNvSpPr>
            <a:spLocks noGrp="1"/>
          </p:cNvSpPr>
          <p:nvPr>
            <p:ph sz="quarter" idx="1"/>
          </p:nvPr>
        </p:nvSpPr>
        <p:spPr>
          <a:xfrm>
            <a:off x="612648" y="1988840"/>
            <a:ext cx="8153400" cy="4495800"/>
          </a:xfrm>
        </p:spPr>
        <p:txBody>
          <a:bodyPr>
            <a:normAutofit/>
          </a:bodyPr>
          <a:lstStyle/>
          <a:p>
            <a:pPr marL="0" indent="0" algn="ctr">
              <a:buNone/>
            </a:pPr>
            <a:r>
              <a:rPr lang="en-US" sz="2800" b="1" dirty="0"/>
              <a:t>The recently adopted law of equal pay for equal work and work of equal value (60/2018 of 21st of August) should be expanded beyond the largest companies, considering that the vast majority of companies in Portugal are micro, small and medium-sized (where most women are working), and include mandatory procedures for work-life balance.</a:t>
            </a:r>
            <a:endParaRPr lang="en-GB" sz="1700" dirty="0"/>
          </a:p>
        </p:txBody>
      </p:sp>
    </p:spTree>
    <p:extLst>
      <p:ext uri="{BB962C8B-B14F-4D97-AF65-F5344CB8AC3E}">
        <p14:creationId xmlns:p14="http://schemas.microsoft.com/office/powerpoint/2010/main" val="675209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88640"/>
            <a:ext cx="8639872" cy="990600"/>
          </a:xfrm>
        </p:spPr>
        <p:txBody>
          <a:bodyPr>
            <a:noAutofit/>
          </a:bodyPr>
          <a:lstStyle/>
          <a:p>
            <a:r>
              <a:rPr lang="fr-CH" sz="3000" dirty="0">
                <a:solidFill>
                  <a:schemeClr val="accent6">
                    <a:lumMod val="50000"/>
                  </a:schemeClr>
                </a:solidFill>
              </a:rPr>
              <a:t>Situation in Portugal </a:t>
            </a:r>
            <a:r>
              <a:rPr lang="fr-CH" sz="4000" dirty="0">
                <a:solidFill>
                  <a:schemeClr val="accent6">
                    <a:lumMod val="50000"/>
                  </a:schemeClr>
                </a:solidFill>
              </a:rPr>
              <a:t/>
            </a:r>
            <a:br>
              <a:rPr lang="fr-CH" sz="4000" dirty="0">
                <a:solidFill>
                  <a:schemeClr val="accent6">
                    <a:lumMod val="50000"/>
                  </a:schemeClr>
                </a:solidFill>
              </a:rPr>
            </a:br>
            <a:r>
              <a:rPr lang="fr-CH" sz="2700" b="1" dirty="0" err="1">
                <a:solidFill>
                  <a:schemeClr val="accent6">
                    <a:lumMod val="50000"/>
                  </a:schemeClr>
                </a:solidFill>
              </a:rPr>
              <a:t>Women’s</a:t>
            </a:r>
            <a:r>
              <a:rPr lang="fr-CH" sz="2700" b="1" dirty="0">
                <a:solidFill>
                  <a:schemeClr val="accent6">
                    <a:lumMod val="50000"/>
                  </a:schemeClr>
                </a:solidFill>
              </a:rPr>
              <a:t> participation in </a:t>
            </a:r>
            <a:r>
              <a:rPr lang="fr-CH" sz="2700" b="1" dirty="0" err="1">
                <a:solidFill>
                  <a:schemeClr val="accent6">
                    <a:lumMod val="50000"/>
                  </a:schemeClr>
                </a:solidFill>
              </a:rPr>
              <a:t>political</a:t>
            </a:r>
            <a:r>
              <a:rPr lang="fr-CH" sz="2700" b="1" dirty="0">
                <a:solidFill>
                  <a:schemeClr val="accent6">
                    <a:lumMod val="50000"/>
                  </a:schemeClr>
                </a:solidFill>
              </a:rPr>
              <a:t> and </a:t>
            </a:r>
            <a:r>
              <a:rPr lang="fr-CH" sz="2700" b="1" dirty="0" err="1">
                <a:solidFill>
                  <a:schemeClr val="accent6">
                    <a:lumMod val="50000"/>
                  </a:schemeClr>
                </a:solidFill>
              </a:rPr>
              <a:t>economic</a:t>
            </a:r>
            <a:r>
              <a:rPr lang="fr-CH" sz="2700" b="1" dirty="0">
                <a:solidFill>
                  <a:schemeClr val="accent6">
                    <a:lumMod val="50000"/>
                  </a:schemeClr>
                </a:solidFill>
              </a:rPr>
              <a:t> life</a:t>
            </a:r>
            <a:endParaRPr lang="fr-CH" sz="2700" dirty="0">
              <a:solidFill>
                <a:schemeClr val="accent6">
                  <a:lumMod val="50000"/>
                </a:schemeClr>
              </a:solidFill>
            </a:endParaRPr>
          </a:p>
        </p:txBody>
      </p:sp>
      <p:sp>
        <p:nvSpPr>
          <p:cNvPr id="3" name="Espace réservé du contenu 2"/>
          <p:cNvSpPr>
            <a:spLocks noGrp="1"/>
          </p:cNvSpPr>
          <p:nvPr>
            <p:ph sz="quarter" idx="1"/>
          </p:nvPr>
        </p:nvSpPr>
        <p:spPr>
          <a:xfrm>
            <a:off x="251520" y="1600200"/>
            <a:ext cx="8784976" cy="4495800"/>
          </a:xfrm>
        </p:spPr>
        <p:txBody>
          <a:bodyPr>
            <a:normAutofit fontScale="92500" lnSpcReduction="10000"/>
          </a:bodyPr>
          <a:lstStyle/>
          <a:p>
            <a:r>
              <a:rPr lang="en-US" sz="3100" dirty="0"/>
              <a:t>PARITY IN DECISION-MAKING</a:t>
            </a:r>
          </a:p>
          <a:p>
            <a:endParaRPr lang="en-US" sz="1700" dirty="0"/>
          </a:p>
          <a:p>
            <a:pPr>
              <a:buFont typeface="Wingdings" pitchFamily="2" charset="2"/>
              <a:buChar char="Ø"/>
            </a:pPr>
            <a:r>
              <a:rPr lang="en-GB" sz="1900" b="1" dirty="0"/>
              <a:t>Implementation </a:t>
            </a:r>
            <a:r>
              <a:rPr lang="en-US" sz="1900" b="1" dirty="0"/>
              <a:t>: </a:t>
            </a:r>
            <a:r>
              <a:rPr lang="en-US" sz="1900" dirty="0"/>
              <a:t>Some countries issued recommendations to promote gender equality in decision-making (2009 and 2014).</a:t>
            </a:r>
          </a:p>
          <a:p>
            <a:pPr>
              <a:buFont typeface="Wingdings" pitchFamily="2" charset="2"/>
              <a:buChar char="Ø"/>
            </a:pPr>
            <a:endParaRPr lang="en-US" sz="1900" dirty="0"/>
          </a:p>
          <a:p>
            <a:pPr>
              <a:buFont typeface="Wingdings" pitchFamily="2" charset="2"/>
              <a:buChar char="Ø"/>
            </a:pPr>
            <a:r>
              <a:rPr lang="en-GB" sz="1900" b="1" dirty="0"/>
              <a:t>New developments:</a:t>
            </a:r>
          </a:p>
          <a:p>
            <a:pPr lvl="1">
              <a:buFont typeface="Wingdings" pitchFamily="2" charset="2"/>
              <a:buChar char="Ø"/>
            </a:pPr>
            <a:r>
              <a:rPr lang="en-GB" sz="1900" dirty="0"/>
              <a:t>Underrepresentation of women in European, national and local politics;</a:t>
            </a:r>
          </a:p>
          <a:p>
            <a:pPr lvl="1">
              <a:buFont typeface="Wingdings" pitchFamily="2" charset="2"/>
              <a:buChar char="Ø"/>
            </a:pPr>
            <a:r>
              <a:rPr lang="en-GB" sz="1900" dirty="0"/>
              <a:t>New amendments to the so-called Parity Law still fall short of the Final Observations of the CEDAW Committee and do not apply to the autonomous regions of Azores and Madeira;</a:t>
            </a:r>
          </a:p>
          <a:p>
            <a:pPr lvl="1">
              <a:buFont typeface="Wingdings" pitchFamily="2" charset="2"/>
              <a:buChar char="Ø"/>
            </a:pPr>
            <a:r>
              <a:rPr lang="en-GB" sz="1900" dirty="0"/>
              <a:t>Growing backlash against temporary special measures to promote parity.</a:t>
            </a:r>
          </a:p>
          <a:p>
            <a:pPr lvl="1">
              <a:buFont typeface="Wingdings" pitchFamily="2" charset="2"/>
              <a:buChar char="Ø"/>
            </a:pPr>
            <a:endParaRPr lang="en-GB" sz="1900" dirty="0"/>
          </a:p>
          <a:p>
            <a:pPr>
              <a:buFont typeface="Wingdings" pitchFamily="2" charset="2"/>
              <a:buChar char="Ø"/>
            </a:pPr>
            <a:r>
              <a:rPr lang="en-GB" sz="1900" b="1" dirty="0"/>
              <a:t>New needs</a:t>
            </a:r>
            <a:r>
              <a:rPr lang="en-GB" sz="1900" dirty="0"/>
              <a:t>: Real parity (50/50) in lists’ composition and outcomes</a:t>
            </a:r>
            <a:r>
              <a:rPr lang="en-US" sz="1900" dirty="0"/>
              <a:t> after the elections.</a:t>
            </a:r>
          </a:p>
          <a:p>
            <a:pPr marL="0" indent="0">
              <a:buNone/>
            </a:pPr>
            <a:endParaRPr lang="en-US" sz="3200" dirty="0"/>
          </a:p>
        </p:txBody>
      </p:sp>
    </p:spTree>
    <p:extLst>
      <p:ext uri="{BB962C8B-B14F-4D97-AF65-F5344CB8AC3E}">
        <p14:creationId xmlns:p14="http://schemas.microsoft.com/office/powerpoint/2010/main" val="213023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solidFill>
                  <a:schemeClr val="accent6">
                    <a:lumMod val="50000"/>
                  </a:schemeClr>
                </a:solidFill>
              </a:rPr>
              <a:t>Recommendation </a:t>
            </a:r>
          </a:p>
        </p:txBody>
      </p:sp>
      <p:sp>
        <p:nvSpPr>
          <p:cNvPr id="3" name="Espace réservé du contenu 2"/>
          <p:cNvSpPr>
            <a:spLocks noGrp="1"/>
          </p:cNvSpPr>
          <p:nvPr>
            <p:ph sz="quarter" idx="1"/>
          </p:nvPr>
        </p:nvSpPr>
        <p:spPr>
          <a:xfrm>
            <a:off x="612648" y="1988840"/>
            <a:ext cx="8153400" cy="4495800"/>
          </a:xfrm>
        </p:spPr>
        <p:txBody>
          <a:bodyPr>
            <a:normAutofit/>
          </a:bodyPr>
          <a:lstStyle/>
          <a:p>
            <a:pPr marL="0" indent="0" algn="ctr">
              <a:buNone/>
            </a:pPr>
            <a:endParaRPr lang="en-US" sz="2800" b="1" dirty="0"/>
          </a:p>
          <a:p>
            <a:pPr marL="0" indent="0" algn="ctr">
              <a:buNone/>
            </a:pPr>
            <a:endParaRPr lang="en-US" sz="2800" b="1" dirty="0"/>
          </a:p>
          <a:p>
            <a:pPr marL="0" indent="0" algn="ctr">
              <a:buNone/>
            </a:pPr>
            <a:r>
              <a:rPr lang="en-US" sz="2800" b="1" dirty="0"/>
              <a:t>A real parity law (50/50) which should apply equally to lists, outcomes and all national territory. </a:t>
            </a:r>
            <a:endParaRPr lang="en-GB" sz="1700" dirty="0"/>
          </a:p>
        </p:txBody>
      </p:sp>
    </p:spTree>
    <p:extLst>
      <p:ext uri="{BB962C8B-B14F-4D97-AF65-F5344CB8AC3E}">
        <p14:creationId xmlns:p14="http://schemas.microsoft.com/office/powerpoint/2010/main" val="2093309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é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8135</TotalTime>
  <Words>593</Words>
  <Application>Microsoft Macintosh PowerPoint</Application>
  <PresentationFormat>Apresentação no Ecrã (4:3)</PresentationFormat>
  <Paragraphs>58</Paragraphs>
  <Slides>10</Slides>
  <Notes>0</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10</vt:i4>
      </vt:variant>
    </vt:vector>
  </HeadingPairs>
  <TitlesOfParts>
    <vt:vector size="15" baseType="lpstr">
      <vt:lpstr>Calibri</vt:lpstr>
      <vt:lpstr>Wingdings</vt:lpstr>
      <vt:lpstr>Wingdings 2</vt:lpstr>
      <vt:lpstr>Arial</vt:lpstr>
      <vt:lpstr>Médian</vt:lpstr>
      <vt:lpstr>(Women’s)  Human rights IN THE PORTUGUESE REPUBLIC</vt:lpstr>
      <vt:lpstr>Situation in Portugal  Violence against women</vt:lpstr>
      <vt:lpstr>Recommendation </vt:lpstr>
      <vt:lpstr>Situation in Portugal  Violence against women</vt:lpstr>
      <vt:lpstr>Recommendation</vt:lpstr>
      <vt:lpstr>Situation in Portugal  Women’s participation in political and economic life</vt:lpstr>
      <vt:lpstr>Recommendation </vt:lpstr>
      <vt:lpstr>Situation in Portugal  Women’s participation in political and economic life</vt:lpstr>
      <vt:lpstr>Recommendation </vt:lpstr>
      <vt:lpstr>Thank you</vt:lpstr>
    </vt:vector>
  </TitlesOfParts>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in XCountryX</dc:title>
  <dc:creator>jcv</dc:creator>
  <cp:lastModifiedBy>Margarida Teixeira</cp:lastModifiedBy>
  <cp:revision>35</cp:revision>
  <dcterms:created xsi:type="dcterms:W3CDTF">2014-10-23T07:55:06Z</dcterms:created>
  <dcterms:modified xsi:type="dcterms:W3CDTF">2019-04-01T17:38:33Z</dcterms:modified>
</cp:coreProperties>
</file>